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Roboto Slab"/>
      <p:regular r:id="rId25"/>
      <p:bold r:id="rId26"/>
    </p:embeddedFont>
    <p:embeddedFont>
      <p:font typeface="Raleway"/>
      <p:regular r:id="rId27"/>
      <p:bold r:id="rId28"/>
      <p:italic r:id="rId29"/>
      <p:boldItalic r:id="rId30"/>
    </p:embeddedFont>
    <p:embeddedFont>
      <p:font typeface="Lobster"/>
      <p:regular r:id="rId31"/>
    </p:embeddedFont>
    <p:embeddedFont>
      <p:font typeface="Roboto Mon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Slab-bold.fntdata"/><Relationship Id="rId25" Type="http://schemas.openxmlformats.org/officeDocument/2006/relationships/font" Target="fonts/RobotoSlab-regular.fntdata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aleway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obster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7.xml"/><Relationship Id="rId33" Type="http://schemas.openxmlformats.org/officeDocument/2006/relationships/font" Target="fonts/RobotoMono-bold.fntdata"/><Relationship Id="rId10" Type="http://schemas.openxmlformats.org/officeDocument/2006/relationships/slide" Target="slides/slide6.xml"/><Relationship Id="rId32" Type="http://schemas.openxmlformats.org/officeDocument/2006/relationships/font" Target="fonts/RobotoMono-regular.fntdata"/><Relationship Id="rId13" Type="http://schemas.openxmlformats.org/officeDocument/2006/relationships/slide" Target="slides/slide9.xml"/><Relationship Id="rId35" Type="http://schemas.openxmlformats.org/officeDocument/2006/relationships/font" Target="fonts/RobotoMono-boldItalic.fntdata"/><Relationship Id="rId12" Type="http://schemas.openxmlformats.org/officeDocument/2006/relationships/slide" Target="slides/slide8.xml"/><Relationship Id="rId34" Type="http://schemas.openxmlformats.org/officeDocument/2006/relationships/font" Target="fonts/RobotoMono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Conceptos básicos de testing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Conceptos avanzados de testing e2e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60000"/>
              </a:lnSpc>
              <a:spcBef>
                <a:spcPts val="0"/>
              </a:spcBef>
              <a:spcAft>
                <a:spcPts val="35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codeahoy.com/2016/07/05/unit-integration-and-end-to-end-tests-finding-the-right-balance/" TargetMode="External"/><Relationship Id="rId4" Type="http://schemas.openxmlformats.org/officeDocument/2006/relationships/hyperlink" Target="https://testing.googleblog.com/2015/04/just-say-no-to-more-end-to-end-tests.html" TargetMode="External"/><Relationship Id="rId10" Type="http://schemas.openxmlformats.org/officeDocument/2006/relationships/hyperlink" Target="https://www.blazemeter.com/blog/performance-testing-vs-load-testing-vs-stress-testing" TargetMode="External"/><Relationship Id="rId9" Type="http://schemas.openxmlformats.org/officeDocument/2006/relationships/hyperlink" Target="http://softwaretestingfundamentals.com/smoke-testing/" TargetMode="External"/><Relationship Id="rId5" Type="http://schemas.openxmlformats.org/officeDocument/2006/relationships/hyperlink" Target="https://martinfowler.com/articles/practical-test-pyramid.html" TargetMode="External"/><Relationship Id="rId6" Type="http://schemas.openxmlformats.org/officeDocument/2006/relationships/hyperlink" Target="https://martinfowler.com/articles/qa-in-production.html" TargetMode="External"/><Relationship Id="rId7" Type="http://schemas.openxmlformats.org/officeDocument/2006/relationships/hyperlink" Target="https://martinfowler.com/bliki/IntegrationTest.html" TargetMode="External"/><Relationship Id="rId8" Type="http://schemas.openxmlformats.org/officeDocument/2006/relationships/hyperlink" Target="https://www.sitepoint.com/javascript-testing-unit-functional-integration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gi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0" y="2438850"/>
            <a:ext cx="8520600" cy="72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38E090"/>
                </a:solidFill>
                <a:latin typeface="Roboto Mono"/>
                <a:ea typeface="Roboto Mono"/>
                <a:cs typeface="Roboto Mono"/>
                <a:sym typeface="Roboto Mono"/>
              </a:rPr>
              <a:t>assert(title, “Testing for n00bz”);</a:t>
            </a:r>
            <a:endParaRPr sz="3000">
              <a:solidFill>
                <a:srgbClr val="38E09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5" name="Shape 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3600" y="714175"/>
            <a:ext cx="2456800" cy="100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idx="1" type="body"/>
          </p:nvPr>
        </p:nvSpPr>
        <p:spPr>
          <a:xfrm>
            <a:off x="311700" y="865325"/>
            <a:ext cx="8520600" cy="38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Verifica</a:t>
            </a:r>
            <a:r>
              <a:rPr lang="es">
                <a:solidFill>
                  <a:srgbClr val="000000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r que </a:t>
            </a:r>
            <a:r>
              <a:rPr lang="es">
                <a:solidFill>
                  <a:srgbClr val="000000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varios componentes funcionan bien en conjunto.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000000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Ejemplo: testear un endpoint de la API, y verificar que la respuesta sea la correcta, y que los efectos secundarios fueron los esperados, logging, notificaciones, etc.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22" name="Shape 122"/>
          <p:cNvSpPr/>
          <p:nvPr/>
        </p:nvSpPr>
        <p:spPr>
          <a:xfrm>
            <a:off x="0" y="12825"/>
            <a:ext cx="9144000" cy="808500"/>
          </a:xfrm>
          <a:prstGeom prst="rect">
            <a:avLst/>
          </a:prstGeom>
          <a:solidFill>
            <a:srgbClr val="33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 txBox="1"/>
          <p:nvPr>
            <p:ph type="title"/>
          </p:nvPr>
        </p:nvSpPr>
        <p:spPr>
          <a:xfrm>
            <a:off x="311700" y="130725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Tests de integración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0" y="4578450"/>
            <a:ext cx="9144000" cy="565200"/>
          </a:xfrm>
          <a:prstGeom prst="rect">
            <a:avLst/>
          </a:prstGeom>
          <a:solidFill>
            <a:srgbClr val="33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/>
          <p:nvPr/>
        </p:nvSpPr>
        <p:spPr>
          <a:xfrm>
            <a:off x="86550" y="4984925"/>
            <a:ext cx="556500" cy="47700"/>
          </a:xfrm>
          <a:prstGeom prst="rect">
            <a:avLst/>
          </a:prstGeom>
          <a:solidFill>
            <a:srgbClr val="34DE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Shape 126"/>
          <p:cNvSpPr txBox="1"/>
          <p:nvPr/>
        </p:nvSpPr>
        <p:spPr>
          <a:xfrm>
            <a:off x="0" y="4638000"/>
            <a:ext cx="3273000" cy="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To test or not to test</a:t>
            </a:r>
            <a:endParaRPr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1300" y="4678173"/>
            <a:ext cx="367900" cy="36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0" y="12825"/>
            <a:ext cx="9144000" cy="808500"/>
          </a:xfrm>
          <a:prstGeom prst="rect">
            <a:avLst/>
          </a:prstGeom>
          <a:solidFill>
            <a:srgbClr val="33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1325"/>
            <a:ext cx="9143999" cy="432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/>
        </p:nvSpPr>
        <p:spPr>
          <a:xfrm>
            <a:off x="198288" y="77336"/>
            <a:ext cx="87474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Ejemplo  - Test de integración</a:t>
            </a:r>
            <a:endParaRPr b="1" sz="2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5" name="Shape 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61300" y="4678173"/>
            <a:ext cx="367900" cy="36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/>
          <p:nvPr>
            <p:ph type="title"/>
          </p:nvPr>
        </p:nvSpPr>
        <p:spPr>
          <a:xfrm>
            <a:off x="311700" y="130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34DE8E"/>
                </a:solidFill>
                <a:latin typeface="Raleway"/>
                <a:ea typeface="Raleway"/>
                <a:cs typeface="Raleway"/>
                <a:sym typeface="Raleway"/>
              </a:rPr>
              <a:t>Test end-to-end</a:t>
            </a:r>
            <a:endParaRPr b="1">
              <a:solidFill>
                <a:srgbClr val="34DE8E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311700" y="1182425"/>
            <a:ext cx="5494200" cy="34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s" sz="300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“Validar funcionalmente simulando el uso que le daría un usuario real a la plataforma”</a:t>
            </a:r>
            <a:endParaRPr b="1" i="1" sz="3000">
              <a:solidFill>
                <a:srgbClr val="FFFFFF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143" name="Shape 143"/>
          <p:cNvSpPr/>
          <p:nvPr/>
        </p:nvSpPr>
        <p:spPr>
          <a:xfrm>
            <a:off x="86550" y="4984925"/>
            <a:ext cx="556500" cy="47700"/>
          </a:xfrm>
          <a:prstGeom prst="rect">
            <a:avLst/>
          </a:prstGeom>
          <a:solidFill>
            <a:srgbClr val="38E0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61300" y="4678173"/>
            <a:ext cx="367900" cy="36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0" y="12825"/>
            <a:ext cx="9144000" cy="808500"/>
          </a:xfrm>
          <a:prstGeom prst="rect">
            <a:avLst/>
          </a:prstGeom>
          <a:solidFill>
            <a:srgbClr val="33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 txBox="1"/>
          <p:nvPr>
            <p:ph type="title"/>
          </p:nvPr>
        </p:nvSpPr>
        <p:spPr>
          <a:xfrm>
            <a:off x="311700" y="130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</a:t>
            </a:r>
            <a:r>
              <a:rPr b="1" lang="es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j</a:t>
            </a:r>
            <a:r>
              <a:rPr b="1" lang="es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emplo - Test e2e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8650"/>
            <a:ext cx="9144001" cy="43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Tests simples que apuntan a verificar que las funcionalidades críticas del sistema están en funcionamiento.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Por ejemplo: correr un tests e2e que loguee un usuario de prueba en producción y verifique que el login proceda sin problemas, en caso de fallo, notifica al equipo.</a:t>
            </a:r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0" y="4578450"/>
            <a:ext cx="9144000" cy="565200"/>
          </a:xfrm>
          <a:prstGeom prst="rect">
            <a:avLst/>
          </a:prstGeom>
          <a:solidFill>
            <a:srgbClr val="33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Shape 158"/>
          <p:cNvSpPr/>
          <p:nvPr/>
        </p:nvSpPr>
        <p:spPr>
          <a:xfrm>
            <a:off x="86550" y="4984925"/>
            <a:ext cx="556500" cy="47700"/>
          </a:xfrm>
          <a:prstGeom prst="rect">
            <a:avLst/>
          </a:prstGeom>
          <a:solidFill>
            <a:srgbClr val="34DE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Shape 159"/>
          <p:cNvSpPr txBox="1"/>
          <p:nvPr/>
        </p:nvSpPr>
        <p:spPr>
          <a:xfrm>
            <a:off x="0" y="4638000"/>
            <a:ext cx="3273000" cy="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Testing, un mundo aparte</a:t>
            </a:r>
            <a:endParaRPr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60" name="Shape 160"/>
          <p:cNvSpPr/>
          <p:nvPr/>
        </p:nvSpPr>
        <p:spPr>
          <a:xfrm>
            <a:off x="0" y="12825"/>
            <a:ext cx="9144000" cy="808500"/>
          </a:xfrm>
          <a:prstGeom prst="rect">
            <a:avLst/>
          </a:prstGeom>
          <a:solidFill>
            <a:srgbClr val="3300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Shape 16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Smoke testing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1300" y="4678173"/>
            <a:ext cx="367900" cy="36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>
            <p:ph idx="1" type="body"/>
          </p:nvPr>
        </p:nvSpPr>
        <p:spPr>
          <a:xfrm>
            <a:off x="0" y="1808550"/>
            <a:ext cx="9144000" cy="1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60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Demo time, again</a:t>
            </a:r>
            <a:endParaRPr sz="9600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9600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idx="1" type="body"/>
          </p:nvPr>
        </p:nvSpPr>
        <p:spPr>
          <a:xfrm>
            <a:off x="311700" y="1219200"/>
            <a:ext cx="8520600" cy="3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Slab"/>
                <a:ea typeface="Roboto Slab"/>
                <a:cs typeface="Roboto Slab"/>
                <a:sym typeface="Roboto Slab"/>
              </a:rPr>
              <a:t>Los </a:t>
            </a:r>
            <a:r>
              <a:rPr b="1" lang="es">
                <a:latin typeface="Roboto Slab"/>
                <a:ea typeface="Roboto Slab"/>
                <a:cs typeface="Roboto Slab"/>
                <a:sym typeface="Roboto Slab"/>
              </a:rPr>
              <a:t>tests de carga</a:t>
            </a:r>
            <a:r>
              <a:rPr lang="es">
                <a:latin typeface="Roboto Slab"/>
                <a:ea typeface="Roboto Slab"/>
                <a:cs typeface="Roboto Slab"/>
                <a:sym typeface="Roboto Slab"/>
              </a:rPr>
              <a:t> miden el rendimiento del sistema frente a cargas de trabajo por encima del promedio.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s">
                <a:latin typeface="Roboto Slab"/>
                <a:ea typeface="Roboto Slab"/>
                <a:cs typeface="Roboto Slab"/>
                <a:sym typeface="Roboto Slab"/>
              </a:rPr>
              <a:t>Se suele utilizar para determinar el número máximo de usuarios que puede manejar un sistema.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s">
                <a:latin typeface="Roboto Slab"/>
                <a:ea typeface="Roboto Slab"/>
                <a:cs typeface="Roboto Slab"/>
                <a:sym typeface="Roboto Slab"/>
              </a:rPr>
              <a:t>Los </a:t>
            </a:r>
            <a:r>
              <a:rPr b="1" lang="es">
                <a:latin typeface="Roboto Slab"/>
                <a:ea typeface="Roboto Slab"/>
                <a:cs typeface="Roboto Slab"/>
                <a:sym typeface="Roboto Slab"/>
              </a:rPr>
              <a:t>tests de estrés</a:t>
            </a:r>
            <a:r>
              <a:rPr lang="es">
                <a:latin typeface="Roboto Slab"/>
                <a:ea typeface="Roboto Slab"/>
                <a:cs typeface="Roboto Slab"/>
                <a:sym typeface="Roboto Slab"/>
              </a:rPr>
              <a:t> buscan encontrar los límites del sistema en </a:t>
            </a:r>
            <a:r>
              <a:rPr lang="es">
                <a:latin typeface="Roboto Slab"/>
                <a:ea typeface="Roboto Slab"/>
                <a:cs typeface="Roboto Slab"/>
                <a:sym typeface="Roboto Slab"/>
              </a:rPr>
              <a:t>términos</a:t>
            </a:r>
            <a:r>
              <a:rPr lang="es">
                <a:latin typeface="Roboto Slab"/>
                <a:ea typeface="Roboto Slab"/>
                <a:cs typeface="Roboto Slab"/>
                <a:sym typeface="Roboto Slab"/>
              </a:rPr>
              <a:t> de carga, </a:t>
            </a:r>
            <a:r>
              <a:rPr lang="es">
                <a:latin typeface="Roboto Slab"/>
                <a:ea typeface="Roboto Slab"/>
                <a:cs typeface="Roboto Slab"/>
                <a:sym typeface="Roboto Slab"/>
              </a:rPr>
              <a:t>cuánta</a:t>
            </a:r>
            <a:r>
              <a:rPr lang="es">
                <a:latin typeface="Roboto Slab"/>
                <a:ea typeface="Roboto Slab"/>
                <a:cs typeface="Roboto Slab"/>
                <a:sym typeface="Roboto Slab"/>
              </a:rPr>
              <a:t> puede soportar antes de dejar de responder.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>
                <a:latin typeface="Roboto Slab"/>
                <a:ea typeface="Roboto Slab"/>
                <a:cs typeface="Roboto Slab"/>
                <a:sym typeface="Roboto Slab"/>
              </a:rPr>
              <a:t>Un test de estrés podría intentar testear si un sistema ecommerce puede tolerar la carga de un CyberMonday.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0" y="12825"/>
            <a:ext cx="9144000" cy="808500"/>
          </a:xfrm>
          <a:prstGeom prst="rect">
            <a:avLst/>
          </a:prstGeom>
          <a:solidFill>
            <a:srgbClr val="33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Shape 17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Test de carga (</a:t>
            </a:r>
            <a:r>
              <a:rPr b="1" i="1" lang="es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load</a:t>
            </a:r>
            <a:r>
              <a:rPr b="1" lang="es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) y estrés (</a:t>
            </a:r>
            <a:r>
              <a:rPr b="1" i="1" lang="es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stress</a:t>
            </a:r>
            <a:r>
              <a:rPr b="1" lang="es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)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0" y="4578450"/>
            <a:ext cx="9144000" cy="565200"/>
          </a:xfrm>
          <a:prstGeom prst="rect">
            <a:avLst/>
          </a:prstGeom>
          <a:solidFill>
            <a:srgbClr val="33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86550" y="4984925"/>
            <a:ext cx="556500" cy="47700"/>
          </a:xfrm>
          <a:prstGeom prst="rect">
            <a:avLst/>
          </a:prstGeom>
          <a:solidFill>
            <a:srgbClr val="34DE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Shape 178"/>
          <p:cNvSpPr txBox="1"/>
          <p:nvPr/>
        </p:nvSpPr>
        <p:spPr>
          <a:xfrm>
            <a:off x="0" y="4638000"/>
            <a:ext cx="3273000" cy="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Testing, un mundo aparte</a:t>
            </a:r>
            <a:endParaRPr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1300" y="4678173"/>
            <a:ext cx="367900" cy="36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/>
              <a:t>Desarrollo (local):</a:t>
            </a:r>
            <a:r>
              <a:rPr lang="es"/>
              <a:t> test de unidad activos durante el desarrollo.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/>
              <a:t>Staging (preproducción):</a:t>
            </a:r>
            <a:r>
              <a:rPr lang="es"/>
              <a:t> test de unidad, integración y e2e.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s"/>
              <a:t>Producción:</a:t>
            </a:r>
            <a:r>
              <a:rPr lang="es"/>
              <a:t> smoke tests y tests de carga.</a:t>
            </a:r>
            <a:endParaRPr/>
          </a:p>
        </p:txBody>
      </p:sp>
      <p:sp>
        <p:nvSpPr>
          <p:cNvPr id="189" name="Shape 189"/>
          <p:cNvSpPr/>
          <p:nvPr/>
        </p:nvSpPr>
        <p:spPr>
          <a:xfrm>
            <a:off x="0" y="12825"/>
            <a:ext cx="9144000" cy="1139700"/>
          </a:xfrm>
          <a:prstGeom prst="rect">
            <a:avLst/>
          </a:prstGeom>
          <a:solidFill>
            <a:srgbClr val="33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Shape 190"/>
          <p:cNvSpPr txBox="1"/>
          <p:nvPr>
            <p:ph type="title"/>
          </p:nvPr>
        </p:nvSpPr>
        <p:spPr>
          <a:xfrm>
            <a:off x="250225" y="62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Integración continua ¿Cuando se ejecuta cada test?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1" name="Shape 191"/>
          <p:cNvSpPr/>
          <p:nvPr/>
        </p:nvSpPr>
        <p:spPr>
          <a:xfrm>
            <a:off x="0" y="4578450"/>
            <a:ext cx="9144000" cy="565200"/>
          </a:xfrm>
          <a:prstGeom prst="rect">
            <a:avLst/>
          </a:prstGeom>
          <a:solidFill>
            <a:srgbClr val="33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Shape 192"/>
          <p:cNvSpPr/>
          <p:nvPr/>
        </p:nvSpPr>
        <p:spPr>
          <a:xfrm>
            <a:off x="86550" y="4984925"/>
            <a:ext cx="556500" cy="47700"/>
          </a:xfrm>
          <a:prstGeom prst="rect">
            <a:avLst/>
          </a:prstGeom>
          <a:solidFill>
            <a:srgbClr val="34DE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Shape 193"/>
          <p:cNvSpPr txBox="1"/>
          <p:nvPr/>
        </p:nvSpPr>
        <p:spPr>
          <a:xfrm>
            <a:off x="0" y="4638000"/>
            <a:ext cx="3273000" cy="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To test or not to test</a:t>
            </a:r>
            <a:endParaRPr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1300" y="4678173"/>
            <a:ext cx="367900" cy="36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hlink"/>
                </a:solidFill>
                <a:hlinkClick r:id="rId3"/>
              </a:rPr>
              <a:t>https://codeahoy.com/2016/07/05/unit-integration-and-end-to-end-tests-finding-the-right-balance/</a:t>
            </a:r>
            <a:endParaRPr sz="1200">
              <a:solidFill>
                <a:schemeClr val="dk1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hlink"/>
                </a:solidFill>
                <a:hlinkClick r:id="rId4"/>
              </a:rPr>
              <a:t>https://testing.googleblog.com/2015/04/just-say-no-to-more-end-to-end-tests.html</a:t>
            </a:r>
            <a:endParaRPr sz="1200">
              <a:solidFill>
                <a:schemeClr val="dk1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hlink"/>
                </a:solidFill>
                <a:hlinkClick r:id="rId5"/>
              </a:rPr>
              <a:t>https://martinfowler.com/articles/practical-test-pyramid.html</a:t>
            </a:r>
            <a:endParaRPr sz="1200">
              <a:solidFill>
                <a:schemeClr val="dk1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hlink"/>
                </a:solidFill>
                <a:hlinkClick r:id="rId6"/>
              </a:rPr>
              <a:t>https://martinfowler.com/articles/qa-in-production.html</a:t>
            </a:r>
            <a:endParaRPr sz="1200">
              <a:solidFill>
                <a:schemeClr val="dk1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hlink"/>
                </a:solidFill>
                <a:hlinkClick r:id="rId7"/>
              </a:rPr>
              <a:t>https://martinfowler.com/bliki/IntegrationTest.html</a:t>
            </a:r>
            <a:endParaRPr sz="1200">
              <a:solidFill>
                <a:schemeClr val="dk1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hlink"/>
                </a:solidFill>
                <a:hlinkClick r:id="rId8"/>
              </a:rPr>
              <a:t>https://www.sitepoint.com/javascript-testing-unit-functional-integration/</a:t>
            </a:r>
            <a:endParaRPr sz="1200">
              <a:solidFill>
                <a:schemeClr val="dk1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hlink"/>
                </a:solidFill>
                <a:hlinkClick r:id="rId9"/>
              </a:rPr>
              <a:t>http://softwaretestingfundamentals.com/smoke-testing/</a:t>
            </a:r>
            <a:endParaRPr sz="12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hlink"/>
                </a:solidFill>
                <a:hlinkClick r:id="rId10"/>
              </a:rPr>
              <a:t>https://www.blazemeter.com/blog/performance-testing-vs-load-testing-vs-stress-testing</a:t>
            </a:r>
            <a:endParaRPr sz="12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00" name="Shape 200"/>
          <p:cNvSpPr/>
          <p:nvPr/>
        </p:nvSpPr>
        <p:spPr>
          <a:xfrm>
            <a:off x="0" y="12825"/>
            <a:ext cx="9144000" cy="808500"/>
          </a:xfrm>
          <a:prstGeom prst="rect">
            <a:avLst/>
          </a:prstGeom>
          <a:solidFill>
            <a:srgbClr val="33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Shape 20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Referencias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Shape 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61300" y="4678173"/>
            <a:ext cx="367900" cy="36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/>
        </p:nvSpPr>
        <p:spPr>
          <a:xfrm>
            <a:off x="198075" y="129800"/>
            <a:ext cx="5013600" cy="3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200">
                <a:latin typeface="Droid Serif"/>
                <a:ea typeface="Droid Serif"/>
                <a:cs typeface="Droid Serif"/>
                <a:sym typeface="Droid Serif"/>
              </a:rPr>
              <a:t>“</a:t>
            </a:r>
            <a:r>
              <a:rPr i="1" lang="es" sz="2200">
                <a:latin typeface="Droid Serif"/>
                <a:ea typeface="Droid Serif"/>
                <a:cs typeface="Droid Serif"/>
                <a:sym typeface="Droid Serif"/>
              </a:rPr>
              <a:t>Do or do not, there is no try… but before, write a test you must”</a:t>
            </a:r>
            <a:endParaRPr i="1" sz="2200"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idx="1" type="subTitle"/>
          </p:nvPr>
        </p:nvSpPr>
        <p:spPr>
          <a:xfrm>
            <a:off x="311700" y="1128687"/>
            <a:ext cx="8520600" cy="3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1800"/>
              <a:buFont typeface="Roboto"/>
              <a:buChar char="●"/>
            </a:pPr>
            <a:r>
              <a:rPr lang="es" sz="1800">
                <a:solidFill>
                  <a:srgbClr val="3A3A3A"/>
                </a:solidFill>
                <a:latin typeface="Roboto Slab"/>
                <a:ea typeface="Roboto Slab"/>
                <a:cs typeface="Roboto Slab"/>
                <a:sym typeface="Roboto Slab"/>
              </a:rPr>
              <a:t>Interrumpe la experiencia del usuari</a:t>
            </a:r>
            <a:r>
              <a:rPr lang="es" sz="1800">
                <a:solidFill>
                  <a:srgbClr val="3A3A3A"/>
                </a:solidFill>
                <a:latin typeface="Roboto Slab"/>
                <a:ea typeface="Roboto Slab"/>
                <a:cs typeface="Roboto Slab"/>
                <a:sym typeface="Roboto Slab"/>
              </a:rPr>
              <a:t>o.</a:t>
            </a:r>
            <a:endParaRPr sz="1800">
              <a:solidFill>
                <a:srgbClr val="3A3A3A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1800"/>
              <a:buFont typeface="Roboto"/>
              <a:buChar char="●"/>
            </a:pPr>
            <a:r>
              <a:rPr lang="es" sz="1800">
                <a:solidFill>
                  <a:srgbClr val="3A3A3A"/>
                </a:solidFill>
                <a:latin typeface="Roboto Slab"/>
                <a:ea typeface="Roboto Slab"/>
                <a:cs typeface="Roboto Slab"/>
                <a:sym typeface="Roboto Slab"/>
              </a:rPr>
              <a:t>Los desarrolladores tienen que hacer context switch entre la tarea actual y atender el bug.</a:t>
            </a:r>
            <a:endParaRPr sz="1800">
              <a:solidFill>
                <a:srgbClr val="3A3A3A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1800"/>
              <a:buFont typeface="Roboto"/>
              <a:buChar char="●"/>
            </a:pPr>
            <a:r>
              <a:rPr lang="es" sz="1800">
                <a:solidFill>
                  <a:srgbClr val="3A3A3A"/>
                </a:solidFill>
                <a:latin typeface="Roboto Slab"/>
                <a:ea typeface="Roboto Slab"/>
                <a:cs typeface="Roboto Slab"/>
                <a:sym typeface="Roboto Slab"/>
              </a:rPr>
              <a:t>Interrumpe el </a:t>
            </a:r>
            <a:r>
              <a:rPr lang="es" sz="1800">
                <a:solidFill>
                  <a:srgbClr val="3A3A3A"/>
                </a:solidFill>
                <a:latin typeface="Roboto Slab"/>
                <a:ea typeface="Roboto Slab"/>
                <a:cs typeface="Roboto Slab"/>
                <a:sym typeface="Roboto Slab"/>
              </a:rPr>
              <a:t>ciclo</a:t>
            </a:r>
            <a:r>
              <a:rPr lang="es" sz="1800">
                <a:solidFill>
                  <a:srgbClr val="3A3A3A"/>
                </a:solidFill>
                <a:latin typeface="Roboto Slab"/>
                <a:ea typeface="Roboto Slab"/>
                <a:cs typeface="Roboto Slab"/>
                <a:sym typeface="Roboto Slab"/>
              </a:rPr>
              <a:t> de desarrollo y no siempre es diagnosticado por el mismo desarrollador que lo implementó.</a:t>
            </a:r>
            <a:endParaRPr sz="1800">
              <a:solidFill>
                <a:srgbClr val="3A3A3A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1800"/>
              <a:buFont typeface="Roboto Slab"/>
              <a:buChar char="●"/>
            </a:pPr>
            <a:r>
              <a:rPr b="1" lang="es" sz="1800">
                <a:solidFill>
                  <a:srgbClr val="3A3A3A"/>
                </a:solidFill>
                <a:latin typeface="Roboto Slab"/>
                <a:ea typeface="Roboto Slab"/>
                <a:cs typeface="Roboto Slab"/>
                <a:sym typeface="Roboto Slab"/>
              </a:rPr>
              <a:t>Si se repite </a:t>
            </a:r>
            <a:r>
              <a:rPr b="1" lang="es" sz="1800">
                <a:solidFill>
                  <a:srgbClr val="3A3A3A"/>
                </a:solidFill>
                <a:latin typeface="Roboto Slab"/>
                <a:ea typeface="Roboto Slab"/>
                <a:cs typeface="Roboto Slab"/>
                <a:sym typeface="Roboto Slab"/>
              </a:rPr>
              <a:t>periódicamente</a:t>
            </a:r>
            <a:r>
              <a:rPr b="1" lang="es" sz="1800">
                <a:solidFill>
                  <a:srgbClr val="3A3A3A"/>
                </a:solidFill>
                <a:latin typeface="Roboto Slab"/>
                <a:ea typeface="Roboto Slab"/>
                <a:cs typeface="Roboto Slab"/>
                <a:sym typeface="Roboto Slab"/>
              </a:rPr>
              <a:t>, deteriora la relación de confianza que se construye con el cliente.</a:t>
            </a:r>
            <a:endParaRPr b="1" sz="1800">
              <a:solidFill>
                <a:srgbClr val="3A3A3A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>
              <a:spcBef>
                <a:spcPts val="3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0" y="4578450"/>
            <a:ext cx="9144000" cy="565200"/>
          </a:xfrm>
          <a:prstGeom prst="rect">
            <a:avLst/>
          </a:prstGeom>
          <a:solidFill>
            <a:srgbClr val="33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86550" y="4984925"/>
            <a:ext cx="556500" cy="47700"/>
          </a:xfrm>
          <a:prstGeom prst="rect">
            <a:avLst/>
          </a:prstGeom>
          <a:solidFill>
            <a:srgbClr val="34DE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 txBox="1"/>
          <p:nvPr/>
        </p:nvSpPr>
        <p:spPr>
          <a:xfrm>
            <a:off x="0" y="4638000"/>
            <a:ext cx="3273000" cy="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To test or not to test</a:t>
            </a:r>
            <a:endParaRPr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1300" y="4678173"/>
            <a:ext cx="367900" cy="3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Shape 70"/>
          <p:cNvSpPr/>
          <p:nvPr/>
        </p:nvSpPr>
        <p:spPr>
          <a:xfrm>
            <a:off x="0" y="12825"/>
            <a:ext cx="9144000" cy="808500"/>
          </a:xfrm>
          <a:prstGeom prst="rect">
            <a:avLst/>
          </a:prstGeom>
          <a:solidFill>
            <a:srgbClr val="33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Shape 71"/>
          <p:cNvSpPr txBox="1"/>
          <p:nvPr>
            <p:ph idx="4294967295" type="title"/>
          </p:nvPr>
        </p:nvSpPr>
        <p:spPr>
          <a:xfrm>
            <a:off x="0" y="1307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500"/>
              </a:spcAft>
              <a:buNone/>
            </a:pPr>
            <a:r>
              <a:rPr b="1" lang="es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</a:t>
            </a:r>
            <a:r>
              <a:rPr b="1" lang="es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esolver bugs en entornos productivos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idx="1" type="subTitle"/>
          </p:nvPr>
        </p:nvSpPr>
        <p:spPr>
          <a:xfrm>
            <a:off x="311700" y="821325"/>
            <a:ext cx="8520600" cy="3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A3A3A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A3A3A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1800"/>
              <a:buFont typeface="Roboto Slab"/>
              <a:buChar char="●"/>
            </a:pPr>
            <a:r>
              <a:rPr lang="es" sz="1800">
                <a:solidFill>
                  <a:srgbClr val="3A3A3A"/>
                </a:solidFill>
                <a:latin typeface="Roboto Slab"/>
                <a:ea typeface="Roboto Slab"/>
                <a:cs typeface="Roboto Slab"/>
                <a:sym typeface="Roboto Slab"/>
              </a:rPr>
              <a:t>Confianza del equipo de desarrollo al desarrollar, re-diseñar y refactorizar.</a:t>
            </a:r>
            <a:endParaRPr sz="1800">
              <a:solidFill>
                <a:srgbClr val="3A3A3A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1800"/>
              <a:buFont typeface="Roboto Slab"/>
              <a:buChar char="●"/>
            </a:pPr>
            <a:r>
              <a:rPr lang="es" sz="1800">
                <a:solidFill>
                  <a:srgbClr val="3A3A3A"/>
                </a:solidFill>
                <a:latin typeface="Roboto Slab"/>
                <a:ea typeface="Roboto Slab"/>
                <a:cs typeface="Roboto Slab"/>
                <a:sym typeface="Roboto Slab"/>
              </a:rPr>
              <a:t>Reducción de bugs que llegan a producción.</a:t>
            </a:r>
            <a:endParaRPr sz="1800">
              <a:solidFill>
                <a:srgbClr val="3A3A3A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1800"/>
              <a:buFont typeface="Roboto Slab"/>
              <a:buChar char="●"/>
            </a:pPr>
            <a:r>
              <a:rPr lang="es" sz="1800">
                <a:solidFill>
                  <a:srgbClr val="3A3A3A"/>
                </a:solidFill>
                <a:latin typeface="Roboto Slab"/>
                <a:ea typeface="Roboto Slab"/>
                <a:cs typeface="Roboto Slab"/>
                <a:sym typeface="Roboto Slab"/>
              </a:rPr>
              <a:t>Detección temprana de los bugs.</a:t>
            </a:r>
            <a:endParaRPr sz="1800">
              <a:solidFill>
                <a:srgbClr val="3A3A3A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1800"/>
              <a:buFont typeface="Roboto Slab"/>
              <a:buChar char="●"/>
            </a:pPr>
            <a:r>
              <a:rPr lang="es" sz="1800">
                <a:solidFill>
                  <a:srgbClr val="3A3A3A"/>
                </a:solidFill>
                <a:latin typeface="Roboto Slab"/>
                <a:ea typeface="Roboto Slab"/>
                <a:cs typeface="Roboto Slab"/>
                <a:sym typeface="Roboto Slab"/>
              </a:rPr>
              <a:t>Más confianza del cliente hacia el equipo para realizar grandes tareas.</a:t>
            </a:r>
            <a:endParaRPr sz="1800">
              <a:solidFill>
                <a:srgbClr val="3A3A3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7" name="Shape 77"/>
          <p:cNvSpPr/>
          <p:nvPr/>
        </p:nvSpPr>
        <p:spPr>
          <a:xfrm>
            <a:off x="0" y="4578450"/>
            <a:ext cx="9144000" cy="565200"/>
          </a:xfrm>
          <a:prstGeom prst="rect">
            <a:avLst/>
          </a:prstGeom>
          <a:solidFill>
            <a:srgbClr val="33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86550" y="4984925"/>
            <a:ext cx="556500" cy="47700"/>
          </a:xfrm>
          <a:prstGeom prst="rect">
            <a:avLst/>
          </a:prstGeom>
          <a:solidFill>
            <a:srgbClr val="34DE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 txBox="1"/>
          <p:nvPr/>
        </p:nvSpPr>
        <p:spPr>
          <a:xfrm>
            <a:off x="0" y="4638000"/>
            <a:ext cx="3273000" cy="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To test or not to test</a:t>
            </a:r>
            <a:endParaRPr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1300" y="4678173"/>
            <a:ext cx="367900" cy="3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/>
          <p:nvPr/>
        </p:nvSpPr>
        <p:spPr>
          <a:xfrm>
            <a:off x="0" y="12825"/>
            <a:ext cx="9144000" cy="808500"/>
          </a:xfrm>
          <a:prstGeom prst="rect">
            <a:avLst/>
          </a:prstGeom>
          <a:solidFill>
            <a:srgbClr val="33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 txBox="1"/>
          <p:nvPr>
            <p:ph idx="4294967295" type="title"/>
          </p:nvPr>
        </p:nvSpPr>
        <p:spPr>
          <a:xfrm>
            <a:off x="311700" y="130725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Beneficios de testing automatizado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61300" y="4678173"/>
            <a:ext cx="367900" cy="36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idx="1" type="body"/>
          </p:nvPr>
        </p:nvSpPr>
        <p:spPr>
          <a:xfrm>
            <a:off x="311700" y="921075"/>
            <a:ext cx="8520600" cy="29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>
                <a:latin typeface="Droid Serif"/>
                <a:ea typeface="Droid Serif"/>
                <a:cs typeface="Droid Serif"/>
                <a:sym typeface="Droid Serif"/>
              </a:rPr>
              <a:t>“</a:t>
            </a:r>
            <a:r>
              <a:rPr i="1" lang="es" sz="1500">
                <a:solidFill>
                  <a:srgbClr val="303030"/>
                </a:solidFill>
                <a:highlight>
                  <a:srgbClr val="FFFFFF"/>
                </a:highlight>
                <a:latin typeface="Droid Serif"/>
                <a:ea typeface="Droid Serif"/>
                <a:cs typeface="Droid Serif"/>
                <a:sym typeface="Droid Serif"/>
              </a:rPr>
              <a:t>Identify the lines of code that caused the failure”</a:t>
            </a:r>
            <a:endParaRPr i="1" sz="1500">
              <a:solidFill>
                <a:srgbClr val="303030"/>
              </a:solidFill>
              <a:highlight>
                <a:srgbClr val="FFFFFF"/>
              </a:highlight>
              <a:latin typeface="Droid Serif"/>
              <a:ea typeface="Droid Serif"/>
              <a:cs typeface="Droid Serif"/>
              <a:sym typeface="Droid Serif"/>
            </a:endParaRPr>
          </a:p>
          <a:p>
            <a:pPr indent="-323850" lvl="0" marL="4572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Slab"/>
              <a:buChar char="●"/>
            </a:pPr>
            <a:r>
              <a:rPr lang="es" sz="1500">
                <a:solidFill>
                  <a:srgbClr val="000000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El objetivo es verificar el correcto funcionamiento de un componente de manera aislada (sin dependencias).</a:t>
            </a:r>
            <a:endParaRPr sz="1500">
              <a:solidFill>
                <a:srgbClr val="000000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-3238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Slab"/>
              <a:buChar char="●"/>
            </a:pPr>
            <a:r>
              <a:rPr lang="es" sz="1500">
                <a:solidFill>
                  <a:srgbClr val="000000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Nos ayuda a identificar cual es la interfaz y el uso que se va a hacer del componente de manera externa.</a:t>
            </a:r>
            <a:endParaRPr sz="1500">
              <a:solidFill>
                <a:srgbClr val="000000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-3238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Slab"/>
              <a:buChar char="●"/>
            </a:pPr>
            <a:r>
              <a:rPr lang="es" sz="1500">
                <a:solidFill>
                  <a:srgbClr val="000000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Ayuda a identificar responsabilidades en los componentes.</a:t>
            </a:r>
            <a:endParaRPr sz="1500">
              <a:solidFill>
                <a:srgbClr val="000000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-3238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Slab"/>
              <a:buChar char="●"/>
            </a:pPr>
            <a:r>
              <a:rPr lang="es" sz="1500">
                <a:solidFill>
                  <a:srgbClr val="000000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Nos da feedback más específico sobre el error (mensaje, línea, etc).</a:t>
            </a:r>
            <a:endParaRPr sz="1500">
              <a:solidFill>
                <a:srgbClr val="000000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-3238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Slab"/>
              <a:buChar char="●"/>
            </a:pPr>
            <a:r>
              <a:rPr lang="es" sz="1500">
                <a:solidFill>
                  <a:srgbClr val="000000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Tardan poco en ejecutarse</a:t>
            </a:r>
            <a:endParaRPr sz="1500">
              <a:solidFill>
                <a:srgbClr val="000000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-32385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Slab"/>
              <a:buChar char="●"/>
            </a:pPr>
            <a:r>
              <a:rPr lang="es" sz="1500">
                <a:solidFill>
                  <a:srgbClr val="000000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Tiene poca dependencia con el contexto/entorno en el que se ejecutan (hardware, conectividad, etc)</a:t>
            </a:r>
            <a:endParaRPr sz="1500">
              <a:solidFill>
                <a:srgbClr val="000000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0" y="4578450"/>
            <a:ext cx="9144000" cy="565200"/>
          </a:xfrm>
          <a:prstGeom prst="rect">
            <a:avLst/>
          </a:prstGeom>
          <a:solidFill>
            <a:srgbClr val="33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86550" y="4984925"/>
            <a:ext cx="556500" cy="47700"/>
          </a:xfrm>
          <a:prstGeom prst="rect">
            <a:avLst/>
          </a:prstGeom>
          <a:solidFill>
            <a:srgbClr val="34DE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 txBox="1"/>
          <p:nvPr/>
        </p:nvSpPr>
        <p:spPr>
          <a:xfrm>
            <a:off x="0" y="4638000"/>
            <a:ext cx="3273000" cy="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To test or not to test</a:t>
            </a:r>
            <a:endParaRPr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1300" y="4678173"/>
            <a:ext cx="367900" cy="3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/>
          <p:nvPr/>
        </p:nvSpPr>
        <p:spPr>
          <a:xfrm>
            <a:off x="0" y="12825"/>
            <a:ext cx="9144000" cy="808500"/>
          </a:xfrm>
          <a:prstGeom prst="rect">
            <a:avLst/>
          </a:prstGeom>
          <a:solidFill>
            <a:srgbClr val="33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Shape 102"/>
          <p:cNvSpPr txBox="1"/>
          <p:nvPr>
            <p:ph type="title"/>
          </p:nvPr>
        </p:nvSpPr>
        <p:spPr>
          <a:xfrm>
            <a:off x="311700" y="130725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Tests de Unidad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/>
        </p:nvSpPr>
        <p:spPr>
          <a:xfrm>
            <a:off x="0" y="12825"/>
            <a:ext cx="9144000" cy="808500"/>
          </a:xfrm>
          <a:prstGeom prst="rect">
            <a:avLst/>
          </a:prstGeom>
          <a:solidFill>
            <a:srgbClr val="33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Shape 108"/>
          <p:cNvSpPr txBox="1"/>
          <p:nvPr>
            <p:ph type="title"/>
          </p:nvPr>
        </p:nvSpPr>
        <p:spPr>
          <a:xfrm>
            <a:off x="192250" y="117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Test de unidad - BrowserStack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1416"/>
            <a:ext cx="9143999" cy="4360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>
            <p:ph idx="1" type="body"/>
          </p:nvPr>
        </p:nvSpPr>
        <p:spPr>
          <a:xfrm>
            <a:off x="0" y="1808550"/>
            <a:ext cx="9144000" cy="1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60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Demo time</a:t>
            </a:r>
            <a:endParaRPr sz="9600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9600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116" name="Shape 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61300" y="4678173"/>
            <a:ext cx="367900" cy="36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